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media/image1.wmf" ContentType="image/x-wmf"/>
  <Override PartName="/ppt/media/image2.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_rels/slide1.xml.rels" ContentType="application/vnd.openxmlformats-package.relationships+xml"/>
  <Override PartName="/ppt/slides/slide1.xml" ContentType="application/vnd.openxmlformats-officedocument.presentationml.slide+xml"/>
  <Override PartName="/ppt/notesSlides/_rels/notesSlide1.xml.rels" ContentType="application/vnd.openxmlformats-package.relationships+xml"/>
  <Override PartName="/ppt/notesSlides/notesSlide1.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Lst>
  <p:sldSz cx="9144000" cy="6858000"/>
  <p:notesSz cx="7077075" cy="936307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 name="PlaceHolder 1"/>
          <p:cNvSpPr>
            <a:spLocks noGrp="1"/>
          </p:cNvSpPr>
          <p:nvPr>
            <p:ph type="sldImg"/>
          </p:nvPr>
        </p:nvSpPr>
        <p:spPr>
          <a:xfrm>
            <a:off x="216000" y="812520"/>
            <a:ext cx="7127280" cy="4008960"/>
          </a:xfrm>
          <a:prstGeom prst="rect">
            <a:avLst/>
          </a:prstGeom>
          <a:noFill/>
          <a:ln w="0">
            <a:noFill/>
          </a:ln>
        </p:spPr>
        <p:txBody>
          <a:bodyPr lIns="0" rIns="0" tIns="0" bIns="0" anchor="ctr">
            <a:noAutofit/>
          </a:bodyPr>
          <a:p>
            <a:r>
              <a:rPr b="0" lang="en-US" sz="2200" strike="noStrike" u="none">
                <a:solidFill>
                  <a:schemeClr val="dk1"/>
                </a:solidFill>
                <a:effectLst/>
                <a:uFillTx/>
                <a:latin typeface="Arial"/>
              </a:rPr>
              <a:t>Click to move the slide</a:t>
            </a:r>
            <a:endParaRPr b="0" lang="en-US" sz="2200" strike="noStrike" u="none">
              <a:solidFill>
                <a:schemeClr val="dk1"/>
              </a:solidFill>
              <a:effectLst/>
              <a:uFillTx/>
              <a:latin typeface="Arial"/>
            </a:endParaRPr>
          </a:p>
        </p:txBody>
      </p:sp>
      <p:sp>
        <p:nvSpPr>
          <p:cNvPr id="11"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pPr indent="0">
              <a:buNone/>
            </a:pPr>
            <a:r>
              <a:rPr b="0" lang="en-US" sz="2000" strike="noStrike" u="none">
                <a:solidFill>
                  <a:srgbClr val="000000"/>
                </a:solidFill>
                <a:effectLst/>
                <a:uFillTx/>
                <a:latin typeface="Arial"/>
              </a:rPr>
              <a:t>Click to edit the notes format</a:t>
            </a:r>
            <a:endParaRPr b="0" lang="en-US" sz="2000" strike="noStrike" u="none">
              <a:solidFill>
                <a:srgbClr val="000000"/>
              </a:solidFill>
              <a:effectLst/>
              <a:uFillTx/>
              <a:latin typeface="Arial"/>
            </a:endParaRPr>
          </a:p>
        </p:txBody>
      </p:sp>
      <p:sp>
        <p:nvSpPr>
          <p:cNvPr id="12" name="PlaceHolder 3"/>
          <p:cNvSpPr>
            <a:spLocks noGrp="1"/>
          </p:cNvSpPr>
          <p:nvPr>
            <p:ph type="hdr"/>
          </p:nvPr>
        </p:nvSpPr>
        <p:spPr>
          <a:xfrm>
            <a:off x="0" y="0"/>
            <a:ext cx="3280680" cy="534240"/>
          </a:xfrm>
          <a:prstGeom prst="rect">
            <a:avLst/>
          </a:prstGeom>
          <a:noFill/>
          <a:ln w="0">
            <a:noFill/>
          </a:ln>
        </p:spPr>
        <p:txBody>
          <a:bodyPr lIns="0" rIns="0" tIns="0" bIns="0" anchor="t">
            <a:noAutofit/>
          </a:bodyPr>
          <a:p>
            <a:pPr indent="0">
              <a:buNone/>
            </a:pPr>
            <a:r>
              <a:rPr b="0" lang="en-US" sz="1400" strike="noStrike" u="none">
                <a:solidFill>
                  <a:srgbClr val="000000"/>
                </a:solidFill>
                <a:effectLst/>
                <a:uFillTx/>
                <a:latin typeface="Times New Roman"/>
              </a:rPr>
              <a:t>&lt;header&gt;</a:t>
            </a:r>
            <a:endParaRPr b="0" lang="en-US" sz="1400" strike="noStrike" u="none">
              <a:solidFill>
                <a:srgbClr val="000000"/>
              </a:solidFill>
              <a:effectLst/>
              <a:uFillTx/>
              <a:latin typeface="Times New Roman"/>
            </a:endParaRPr>
          </a:p>
        </p:txBody>
      </p:sp>
      <p:sp>
        <p:nvSpPr>
          <p:cNvPr id="13" name="PlaceHolder 4"/>
          <p:cNvSpPr>
            <a:spLocks noGrp="1"/>
          </p:cNvSpPr>
          <p:nvPr>
            <p:ph type="dt" idx="1"/>
          </p:nvPr>
        </p:nvSpPr>
        <p:spPr>
          <a:xfrm>
            <a:off x="4278960" y="0"/>
            <a:ext cx="3280680" cy="534240"/>
          </a:xfrm>
          <a:prstGeom prst="rect">
            <a:avLst/>
          </a:prstGeom>
          <a:noFill/>
          <a:ln w="0">
            <a:noFill/>
          </a:ln>
        </p:spPr>
        <p:txBody>
          <a:bodyPr lIns="0" rIns="0" tIns="0" bIns="0" anchor="t">
            <a:noAutofit/>
          </a:bodyPr>
          <a:lstStyle>
            <a:lvl1pPr indent="0" algn="r">
              <a:buNone/>
              <a:defRPr b="0" lang="en-US" sz="1400" strike="noStrike" u="none">
                <a:solidFill>
                  <a:srgbClr val="000000"/>
                </a:solidFill>
                <a:effectLst/>
                <a:uFillTx/>
                <a:latin typeface="Times New Roman"/>
              </a:defRPr>
            </a:lvl1pPr>
          </a:lstStyle>
          <a:p>
            <a:pPr indent="0" algn="r">
              <a:buNone/>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14" name="PlaceHolder 5"/>
          <p:cNvSpPr>
            <a:spLocks noGrp="1"/>
          </p:cNvSpPr>
          <p:nvPr>
            <p:ph type="ftr" idx="2"/>
          </p:nvPr>
        </p:nvSpPr>
        <p:spPr>
          <a:xfrm>
            <a:off x="0" y="10157400"/>
            <a:ext cx="3280680" cy="534240"/>
          </a:xfrm>
          <a:prstGeom prst="rect">
            <a:avLst/>
          </a:prstGeom>
          <a:noFill/>
          <a:ln w="0">
            <a:noFill/>
          </a:ln>
        </p:spPr>
        <p:txBody>
          <a:bodyPr lIns="0" rIns="0" tIns="0" bIns="0" anchor="b">
            <a:noAutofit/>
          </a:bodyPr>
          <a:lstStyle>
            <a:lvl1pPr indent="0">
              <a:buNone/>
              <a:defRPr b="0" lang="en-US" sz="1400" strike="noStrike" u="none">
                <a:solidFill>
                  <a:srgbClr val="000000"/>
                </a:solidFill>
                <a:effectLst/>
                <a:uFillTx/>
                <a:latin typeface="Times New Roman"/>
              </a:defRPr>
            </a:lvl1pPr>
          </a:lstStyle>
          <a:p>
            <a:pPr indent="0">
              <a:buNone/>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15" name="PlaceHolder 6"/>
          <p:cNvSpPr>
            <a:spLocks noGrp="1"/>
          </p:cNvSpPr>
          <p:nvPr>
            <p:ph type="sldNum" idx="3"/>
          </p:nvPr>
        </p:nvSpPr>
        <p:spPr>
          <a:xfrm>
            <a:off x="4278960" y="10157400"/>
            <a:ext cx="3280680" cy="534240"/>
          </a:xfrm>
          <a:prstGeom prst="rect">
            <a:avLst/>
          </a:prstGeom>
          <a:noFill/>
          <a:ln w="0">
            <a:noFill/>
          </a:ln>
        </p:spPr>
        <p:txBody>
          <a:bodyPr lIns="0" rIns="0" tIns="0" bIns="0" anchor="b">
            <a:noAutofit/>
          </a:bodyPr>
          <a:lstStyle>
            <a:lvl1pPr indent="0" algn="r">
              <a:buNone/>
              <a:defRPr b="0" lang="en-US" sz="1400" strike="noStrike" u="none">
                <a:solidFill>
                  <a:srgbClr val="000000"/>
                </a:solidFill>
                <a:effectLst/>
                <a:uFillTx/>
                <a:latin typeface="Times New Roman"/>
              </a:defRPr>
            </a:lvl1pPr>
          </a:lstStyle>
          <a:p>
            <a:pPr indent="0" algn="r">
              <a:buNone/>
            </a:pPr>
            <a:fld id="{BD59A809-3CE6-4839-943D-8F5D09723133}"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 name="PlaceHolder 1"/>
          <p:cNvSpPr>
            <a:spLocks noGrp="1"/>
          </p:cNvSpPr>
          <p:nvPr>
            <p:ph type="sldNum" idx="4"/>
          </p:nvPr>
        </p:nvSpPr>
        <p:spPr>
          <a:xfrm>
            <a:off x="4008600" y="8893080"/>
            <a:ext cx="3066840" cy="468000"/>
          </a:xfrm>
          <a:prstGeom prst="rect">
            <a:avLst/>
          </a:prstGeom>
          <a:noFill/>
          <a:ln w="0">
            <a:noFill/>
          </a:ln>
        </p:spPr>
        <p:txBody>
          <a:bodyPr numCol="1" spcCol="0" lIns="93960" rIns="93960" tIns="46800" bIns="46800" anchor="b">
            <a:noAutofit/>
          </a:bodyPr>
          <a:lstStyle>
            <a:lvl1pPr indent="0" algn="r" defTabSz="939960">
              <a:lnSpc>
                <a:spcPct val="100000"/>
              </a:lnSpc>
              <a:buNone/>
              <a:defRPr b="0" lang="en-US" sz="1200" strike="noStrike" u="none">
                <a:solidFill>
                  <a:schemeClr val="dk1"/>
                </a:solidFill>
                <a:effectLst/>
                <a:uFillTx/>
                <a:latin typeface="Arial"/>
                <a:ea typeface="ＭＳ Ｐゴシック"/>
              </a:defRPr>
            </a:lvl1pPr>
          </a:lstStyle>
          <a:p>
            <a:pPr indent="0" algn="r" defTabSz="939960">
              <a:lnSpc>
                <a:spcPct val="100000"/>
              </a:lnSpc>
              <a:buNone/>
            </a:pPr>
            <a:fld id="{9F5B4EC8-EAAB-44B5-9718-6E0CD157ABB0}" type="slidenum">
              <a:rPr b="0" lang="en-US" sz="1200" strike="noStrike" u="none">
                <a:solidFill>
                  <a:schemeClr val="dk1"/>
                </a:solidFill>
                <a:effectLst/>
                <a:uFillTx/>
                <a:latin typeface="Arial"/>
                <a:ea typeface="ＭＳ Ｐゴシック"/>
              </a:rPr>
              <a:t>&lt;number&gt;</a:t>
            </a:fld>
            <a:endParaRPr b="0" lang="en-US" sz="1200" strike="noStrike" u="none">
              <a:solidFill>
                <a:srgbClr val="000000"/>
              </a:solidFill>
              <a:effectLst/>
              <a:uFillTx/>
              <a:latin typeface="Times New Roman"/>
            </a:endParaRPr>
          </a:p>
        </p:txBody>
      </p:sp>
      <p:sp>
        <p:nvSpPr>
          <p:cNvPr id="27" name="PlaceHolder 2"/>
          <p:cNvSpPr>
            <a:spLocks noGrp="1"/>
          </p:cNvSpPr>
          <p:nvPr>
            <p:ph type="sldImg"/>
          </p:nvPr>
        </p:nvSpPr>
        <p:spPr>
          <a:xfrm>
            <a:off x="1198440" y="701640"/>
            <a:ext cx="4681080" cy="3511080"/>
          </a:xfrm>
          <a:prstGeom prst="rect">
            <a:avLst/>
          </a:prstGeom>
          <a:ln w="0">
            <a:noFill/>
          </a:ln>
        </p:spPr>
      </p:sp>
      <p:sp>
        <p:nvSpPr>
          <p:cNvPr id="28" name="PlaceHolder 3"/>
          <p:cNvSpPr>
            <a:spLocks noGrp="1"/>
          </p:cNvSpPr>
          <p:nvPr>
            <p:ph type="body"/>
          </p:nvPr>
        </p:nvSpPr>
        <p:spPr>
          <a:xfrm>
            <a:off x="708120" y="4448160"/>
            <a:ext cx="5660640" cy="4212720"/>
          </a:xfrm>
          <a:prstGeom prst="rect">
            <a:avLst/>
          </a:prstGeom>
          <a:noFill/>
          <a:ln w="0">
            <a:noFill/>
          </a:ln>
        </p:spPr>
        <p:txBody>
          <a:bodyPr numCol="1" spcCol="0" lIns="93960" rIns="93960" tIns="46800" bIns="46800" anchor="t">
            <a:noAutofit/>
          </a:bodyPr>
          <a:p>
            <a:pPr indent="0">
              <a:lnSpc>
                <a:spcPct val="100000"/>
              </a:lnSpc>
              <a:buNone/>
            </a:pPr>
            <a:r>
              <a:rPr b="0" lang="en-US" sz="2000" strike="noStrike" u="none">
                <a:solidFill>
                  <a:srgbClr val="000000"/>
                </a:solidFill>
                <a:effectLst/>
                <a:uFillTx/>
                <a:latin typeface="Arial"/>
                <a:ea typeface="ＭＳ Ｐゴシック"/>
              </a:rPr>
              <a:t>POINT OF CONTACT: </a:t>
            </a:r>
            <a:endParaRPr b="0" lang="en-US" sz="2000" strike="noStrike" u="none">
              <a:solidFill>
                <a:srgbClr val="000000"/>
              </a:solidFill>
              <a:effectLst/>
              <a:uFillTx/>
              <a:latin typeface="Arial"/>
            </a:endParaRPr>
          </a:p>
          <a:p>
            <a:pPr indent="0">
              <a:lnSpc>
                <a:spcPct val="100000"/>
              </a:lnSpc>
              <a:buNone/>
            </a:pPr>
            <a:r>
              <a:rPr b="0" lang="en-US" sz="2000" strike="noStrike" u="none">
                <a:solidFill>
                  <a:srgbClr val="000000"/>
                </a:solidFill>
                <a:effectLst/>
                <a:uFillTx/>
                <a:latin typeface="Arial"/>
                <a:ea typeface="ＭＳ Ｐゴシック"/>
              </a:rPr>
              <a:t>Principal Investigator:</a:t>
            </a:r>
            <a:endParaRPr b="0" lang="en-US" sz="2000" strike="noStrike" u="none">
              <a:solidFill>
                <a:srgbClr val="000000"/>
              </a:solidFill>
              <a:effectLst/>
              <a:uFillTx/>
              <a:latin typeface="Arial"/>
            </a:endParaRPr>
          </a:p>
          <a:p>
            <a:pPr indent="0">
              <a:lnSpc>
                <a:spcPct val="100000"/>
              </a:lnSpc>
              <a:buNone/>
            </a:pPr>
            <a:r>
              <a:rPr b="0" lang="en-US" sz="2000" strike="noStrike" u="none">
                <a:solidFill>
                  <a:srgbClr val="000000"/>
                </a:solidFill>
                <a:effectLst/>
                <a:uFillTx/>
                <a:latin typeface="Arial"/>
                <a:ea typeface="ＭＳ Ｐゴシック"/>
              </a:rPr>
              <a:t>Josephine Doe</a:t>
            </a:r>
            <a:endParaRPr b="0" lang="en-US" sz="2000" strike="noStrike" u="none">
              <a:solidFill>
                <a:srgbClr val="000000"/>
              </a:solidFill>
              <a:effectLst/>
              <a:uFillTx/>
              <a:latin typeface="Arial"/>
            </a:endParaRPr>
          </a:p>
          <a:p>
            <a:pPr indent="0">
              <a:lnSpc>
                <a:spcPct val="100000"/>
              </a:lnSpc>
              <a:buNone/>
            </a:pPr>
            <a:r>
              <a:rPr b="0" lang="en-US" sz="2000" strike="noStrike" u="none">
                <a:solidFill>
                  <a:srgbClr val="000000"/>
                </a:solidFill>
                <a:effectLst/>
                <a:uFillTx/>
                <a:latin typeface="Arial"/>
                <a:ea typeface="ＭＳ Ｐゴシック"/>
              </a:rPr>
              <a:t>123 Upstart Street </a:t>
            </a:r>
            <a:endParaRPr b="0" lang="en-US" sz="2000" strike="noStrike" u="none">
              <a:solidFill>
                <a:srgbClr val="000000"/>
              </a:solidFill>
              <a:effectLst/>
              <a:uFillTx/>
              <a:latin typeface="Arial"/>
            </a:endParaRPr>
          </a:p>
          <a:p>
            <a:pPr indent="0">
              <a:lnSpc>
                <a:spcPct val="100000"/>
              </a:lnSpc>
              <a:buNone/>
            </a:pPr>
            <a:r>
              <a:rPr b="0" lang="en-US" sz="2000" strike="noStrike" u="none">
                <a:solidFill>
                  <a:srgbClr val="000000"/>
                </a:solidFill>
                <a:effectLst/>
                <a:uFillTx/>
                <a:latin typeface="Arial"/>
                <a:ea typeface="ＭＳ Ｐゴシック"/>
              </a:rPr>
              <a:t>Nowhere Land, CA 432198</a:t>
            </a:r>
            <a:endParaRPr b="0" lang="en-US" sz="2000" strike="noStrike" u="none">
              <a:solidFill>
                <a:srgbClr val="000000"/>
              </a:solidFill>
              <a:effectLst/>
              <a:uFillTx/>
              <a:latin typeface="Arial"/>
            </a:endParaRPr>
          </a:p>
          <a:p>
            <a:pPr indent="0">
              <a:lnSpc>
                <a:spcPct val="100000"/>
              </a:lnSpc>
              <a:buNone/>
            </a:pPr>
            <a:endParaRPr b="0" lang="en-US" sz="2000" strike="noStrike" u="none">
              <a:solidFill>
                <a:srgbClr val="000000"/>
              </a:solidFill>
              <a:effectLst/>
              <a:uFillTx/>
              <a:latin typeface="Arial"/>
            </a:endParaRPr>
          </a:p>
          <a:p>
            <a:pPr indent="0">
              <a:lnSpc>
                <a:spcPct val="100000"/>
              </a:lnSpc>
              <a:buNone/>
            </a:pPr>
            <a:endParaRPr b="0" lang="en-US" sz="2000" strike="noStrike" u="none">
              <a:solidFill>
                <a:srgbClr val="000000"/>
              </a:solidFill>
              <a:effectLst/>
              <a:uFillTx/>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and Content">
    <p:spTree>
      <p:nvGrpSpPr>
        <p:cNvPr id="1" name=""/>
        <p:cNvGrpSpPr/>
        <p:nvPr/>
      </p:nvGrpSpPr>
      <p:grpSpPr>
        <a:xfrm>
          <a:off x="0" y="0"/>
          <a:ext cx="0" cy="0"/>
          <a:chOff x="0" y="0"/>
          <a:chExt cx="0" cy="0"/>
        </a:xfrm>
      </p:grpSpPr>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and Content">
    <p:spTree>
      <p:nvGrpSpPr>
        <p:cNvPr id="1" name=""/>
        <p:cNvGrpSpPr/>
        <p:nvPr/>
      </p:nvGrpSpPr>
      <p:grpSpPr>
        <a:xfrm>
          <a:off x="0" y="0"/>
          <a:ext cx="0" cy="0"/>
          <a:chOff x="0" y="0"/>
          <a:chExt cx="0" cy="0"/>
        </a:xfrm>
      </p:grpSpPr>
      <p:sp>
        <p:nvSpPr>
          <p:cNvPr id="8" name="PlaceHolder 1"/>
          <p:cNvSpPr>
            <a:spLocks noGrp="1"/>
          </p:cNvSpPr>
          <p:nvPr>
            <p:ph type="title"/>
          </p:nvPr>
        </p:nvSpPr>
        <p:spPr>
          <a:xfrm>
            <a:off x="457200" y="273600"/>
            <a:ext cx="8229240" cy="1144800"/>
          </a:xfrm>
          <a:prstGeom prst="rect">
            <a:avLst/>
          </a:prstGeom>
          <a:noFill/>
          <a:ln w="0">
            <a:noFill/>
          </a:ln>
        </p:spPr>
        <p:txBody>
          <a:bodyPr lIns="0" rIns="0" tIns="0" bIns="0" anchor="ctr">
            <a:spAutoFit/>
          </a:bodyPr>
          <a:p>
            <a:pPr indent="0">
              <a:buNone/>
            </a:pPr>
            <a:endParaRPr b="0" lang="en-US" sz="2200" strike="noStrike" u="none">
              <a:solidFill>
                <a:schemeClr val="dk1"/>
              </a:solidFill>
              <a:effectLst/>
              <a:uFillTx/>
              <a:latin typeface="Arial"/>
            </a:endParaRPr>
          </a:p>
        </p:txBody>
      </p:sp>
      <p:sp>
        <p:nvSpPr>
          <p:cNvPr id="9"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wmf"/><Relationship Id="rId3" Type="http://schemas.openxmlformats.org/officeDocument/2006/relationships/slideLayout" Target="../slideLayouts/slideLayout1.xml"/><Relationship Id="rId4"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chemeClr val="lt1"/>
        </a:solidFill>
      </p:bgPr>
    </p:bg>
    <p:spTree>
      <p:nvGrpSpPr>
        <p:cNvPr id="1" name=""/>
        <p:cNvGrpSpPr/>
        <p:nvPr/>
      </p:nvGrpSpPr>
      <p:grpSpPr>
        <a:xfrm>
          <a:off x="0" y="0"/>
          <a:ext cx="0" cy="0"/>
          <a:chOff x="0" y="0"/>
          <a:chExt cx="0" cy="0"/>
        </a:xfrm>
      </p:grpSpPr>
      <p:sp>
        <p:nvSpPr>
          <p:cNvPr id="0" name="Rectangle 16"/>
          <p:cNvSpPr/>
          <p:nvPr/>
        </p:nvSpPr>
        <p:spPr>
          <a:xfrm>
            <a:off x="114480" y="6286680"/>
            <a:ext cx="1828440" cy="342720"/>
          </a:xfrm>
          <a:prstGeom prst="rect">
            <a:avLst/>
          </a:prstGeom>
          <a:noFill/>
          <a:ln w="0">
            <a:noFill/>
          </a:ln>
        </p:spPr>
        <p:style>
          <a:lnRef idx="0"/>
          <a:fillRef idx="0"/>
          <a:effectRef idx="0"/>
          <a:fontRef idx="minor"/>
        </p:style>
        <p:txBody>
          <a:bodyPr lIns="90000" rIns="90000" tIns="45000" bIns="45000" anchor="t">
            <a:noAutofit/>
          </a:bodyPr>
          <a:p>
            <a:endParaRPr b="0" lang="en-US" sz="1000" strike="noStrike" u="none">
              <a:solidFill>
                <a:schemeClr val="dk1"/>
              </a:solidFill>
              <a:effectLst/>
              <a:uFillTx/>
              <a:latin typeface="Times New Roman"/>
            </a:endParaRPr>
          </a:p>
        </p:txBody>
      </p:sp>
      <p:sp>
        <p:nvSpPr>
          <p:cNvPr id="1" name="Rectangle 17"/>
          <p:cNvSpPr/>
          <p:nvPr/>
        </p:nvSpPr>
        <p:spPr>
          <a:xfrm>
            <a:off x="3314880" y="6286680"/>
            <a:ext cx="2514240" cy="342720"/>
          </a:xfrm>
          <a:prstGeom prst="rect">
            <a:avLst/>
          </a:prstGeom>
          <a:noFill/>
          <a:ln w="0">
            <a:noFill/>
          </a:ln>
        </p:spPr>
        <p:style>
          <a:lnRef idx="0"/>
          <a:fillRef idx="0"/>
          <a:effectRef idx="0"/>
          <a:fontRef idx="minor"/>
        </p:style>
        <p:txBody>
          <a:bodyPr lIns="90000" rIns="90000" tIns="45000" bIns="45000" anchor="t">
            <a:noAutofit/>
          </a:bodyPr>
          <a:p>
            <a:endParaRPr b="0" lang="en-US" sz="1000" strike="noStrike" u="none">
              <a:solidFill>
                <a:schemeClr val="dk1"/>
              </a:solidFill>
              <a:effectLst/>
              <a:uFillTx/>
              <a:latin typeface="Times New Roman"/>
            </a:endParaRPr>
          </a:p>
        </p:txBody>
      </p:sp>
      <p:sp>
        <p:nvSpPr>
          <p:cNvPr id="2" name="Line 44"/>
          <p:cNvSpPr/>
          <p:nvPr/>
        </p:nvSpPr>
        <p:spPr>
          <a:xfrm>
            <a:off x="0" y="1117440"/>
            <a:ext cx="9144000" cy="360"/>
          </a:xfrm>
          <a:prstGeom prst="line">
            <a:avLst/>
          </a:prstGeom>
          <a:ln w="28440">
            <a:solidFill>
              <a:srgbClr val="ffc000"/>
            </a:solidFill>
            <a:round/>
          </a:ln>
        </p:spPr>
        <p:style>
          <a:lnRef idx="0"/>
          <a:fillRef idx="0"/>
          <a:effectRef idx="0"/>
          <a:fontRef idx="minor"/>
        </p:style>
        <p:txBody>
          <a:bodyPr lIns="90000" rIns="90000" tIns="-44640" bIns="-44640" anchor="t">
            <a:noAutofit/>
          </a:bodyPr>
          <a:p>
            <a:endParaRPr b="0" lang="en-US" sz="1800" strike="noStrike" u="none">
              <a:solidFill>
                <a:schemeClr val="dk1"/>
              </a:solidFill>
              <a:effectLst/>
              <a:uFillTx/>
              <a:latin typeface="Arial"/>
            </a:endParaRPr>
          </a:p>
        </p:txBody>
      </p:sp>
      <p:sp>
        <p:nvSpPr>
          <p:cNvPr id="3" name="Line 7"/>
          <p:cNvSpPr/>
          <p:nvPr/>
        </p:nvSpPr>
        <p:spPr>
          <a:xfrm flipV="1">
            <a:off x="53640" y="3904920"/>
            <a:ext cx="9044640" cy="6120"/>
          </a:xfrm>
          <a:prstGeom prst="line">
            <a:avLst/>
          </a:prstGeom>
          <a:ln w="38160">
            <a:solidFill>
              <a:srgbClr val="082973"/>
            </a:solidFill>
            <a:round/>
          </a:ln>
        </p:spPr>
        <p:style>
          <a:lnRef idx="0"/>
          <a:fillRef idx="0"/>
          <a:effectRef idx="0"/>
          <a:fontRef idx="minor"/>
        </p:style>
        <p:txBody>
          <a:bodyPr lIns="90000" rIns="90000" tIns="-38880" bIns="-38880" anchor="t">
            <a:noAutofit/>
          </a:bodyPr>
          <a:p>
            <a:endParaRPr b="0" lang="en-US" sz="1800" strike="noStrike" u="none">
              <a:solidFill>
                <a:schemeClr val="dk1"/>
              </a:solidFill>
              <a:effectLst/>
              <a:uFillTx/>
              <a:latin typeface="Arial"/>
            </a:endParaRPr>
          </a:p>
        </p:txBody>
      </p:sp>
      <p:sp>
        <p:nvSpPr>
          <p:cNvPr id="4" name="Line 8"/>
          <p:cNvSpPr/>
          <p:nvPr/>
        </p:nvSpPr>
        <p:spPr>
          <a:xfrm>
            <a:off x="4559040" y="1155600"/>
            <a:ext cx="19800" cy="5646960"/>
          </a:xfrm>
          <a:prstGeom prst="line">
            <a:avLst/>
          </a:prstGeom>
          <a:ln w="38160">
            <a:solidFill>
              <a:srgbClr val="082973"/>
            </a:solidFill>
            <a:round/>
          </a:ln>
        </p:spPr>
        <p:style>
          <a:lnRef idx="0"/>
          <a:fillRef idx="0"/>
          <a:effectRef idx="0"/>
          <a:fontRef idx="minor"/>
        </p:style>
        <p:txBody>
          <a:bodyPr lIns="90000" rIns="90000" tIns="45000" bIns="45000" anchor="t">
            <a:noAutofit/>
          </a:bodyPr>
          <a:p>
            <a:endParaRPr b="0" lang="en-US" sz="1800" strike="noStrike" u="none">
              <a:solidFill>
                <a:schemeClr val="dk1"/>
              </a:solidFill>
              <a:effectLst/>
              <a:uFillTx/>
              <a:latin typeface="Arial"/>
            </a:endParaRPr>
          </a:p>
        </p:txBody>
      </p:sp>
      <p:pic>
        <p:nvPicPr>
          <p:cNvPr id="5" name="Picture 3" descr=""/>
          <p:cNvPicPr/>
          <p:nvPr/>
        </p:nvPicPr>
        <p:blipFill>
          <a:blip r:embed="rId2"/>
          <a:stretch/>
        </p:blipFill>
        <p:spPr>
          <a:xfrm>
            <a:off x="283320" y="116280"/>
            <a:ext cx="690480" cy="864720"/>
          </a:xfrm>
          <a:prstGeom prst="rect">
            <a:avLst/>
          </a:prstGeom>
          <a:noFill/>
          <a:ln w="0">
            <a:noFill/>
          </a:ln>
        </p:spPr>
      </p:pic>
      <p:sp>
        <p:nvSpPr>
          <p:cNvPr id="6"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buNone/>
            </a:pPr>
            <a:r>
              <a:rPr b="0" lang="en-US" sz="2200" strike="noStrike" u="none">
                <a:solidFill>
                  <a:schemeClr val="dk1"/>
                </a:solidFill>
                <a:effectLst/>
                <a:uFillTx/>
                <a:latin typeface="Arial"/>
              </a:rPr>
              <a:t>Click to edit the title text format</a:t>
            </a:r>
            <a:endParaRPr b="0" lang="en-US" sz="2200" strike="noStrike" u="none">
              <a:solidFill>
                <a:schemeClr val="dk1"/>
              </a:solidFill>
              <a:effectLst/>
              <a:uFillTx/>
              <a:latin typeface="Arial"/>
            </a:endParaRPr>
          </a:p>
        </p:txBody>
      </p:sp>
      <p:sp>
        <p:nvSpPr>
          <p:cNvPr id="7"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i="1" lang="en-US" sz="3200" strike="noStrike" u="none">
                <a:solidFill>
                  <a:srgbClr val="000066"/>
                </a:solidFill>
                <a:effectLst/>
                <a:uFillTx/>
                <a:latin typeface="Arial"/>
              </a:rPr>
              <a:t>Click to edit the outline text format</a:t>
            </a:r>
            <a:endParaRPr b="0" i="1" lang="en-US" sz="3200" strike="noStrike" u="none">
              <a:solidFill>
                <a:srgbClr val="000066"/>
              </a:solidFill>
              <a:effectLst/>
              <a:uFillTx/>
              <a:latin typeface="Arial"/>
            </a:endParaRPr>
          </a:p>
          <a:p>
            <a:pPr lvl="1" marL="864000" indent="-324000">
              <a:spcBef>
                <a:spcPts val="1134"/>
              </a:spcBef>
              <a:buClr>
                <a:srgbClr val="000000"/>
              </a:buClr>
              <a:buSzPct val="75000"/>
              <a:buFont typeface="Symbol" charset="2"/>
              <a:buChar char=""/>
            </a:pPr>
            <a:r>
              <a:rPr b="0" i="1" lang="en-US" sz="2400" strike="noStrike" u="none">
                <a:solidFill>
                  <a:srgbClr val="000066"/>
                </a:solidFill>
                <a:effectLst/>
                <a:uFillTx/>
                <a:latin typeface="Arial"/>
              </a:rPr>
              <a:t>Second Outline Level</a:t>
            </a:r>
            <a:endParaRPr b="0" i="1" lang="en-US" sz="2400" strike="noStrike" u="none">
              <a:solidFill>
                <a:srgbClr val="000066"/>
              </a:solidFill>
              <a:effectLst/>
              <a:uFillTx/>
              <a:latin typeface="Arial"/>
            </a:endParaRPr>
          </a:p>
          <a:p>
            <a:pPr lvl="2" marL="1296000" indent="-288000">
              <a:spcBef>
                <a:spcPts val="850"/>
              </a:spcBef>
              <a:buClr>
                <a:srgbClr val="000000"/>
              </a:buClr>
              <a:buSzPct val="45000"/>
              <a:buFont typeface="Wingdings" charset="2"/>
              <a:buChar char=""/>
            </a:pPr>
            <a:r>
              <a:rPr b="0" i="1" lang="en-US" sz="2000" strike="noStrike" u="none">
                <a:solidFill>
                  <a:srgbClr val="000066"/>
                </a:solidFill>
                <a:effectLst/>
                <a:uFillTx/>
                <a:latin typeface="Arial"/>
              </a:rPr>
              <a:t>Third Outline Level</a:t>
            </a:r>
            <a:endParaRPr b="0" i="1" lang="en-US" sz="2000" strike="noStrike" u="none">
              <a:solidFill>
                <a:srgbClr val="000066"/>
              </a:solidFill>
              <a:effectLst/>
              <a:uFillTx/>
              <a:latin typeface="Arial"/>
            </a:endParaRPr>
          </a:p>
          <a:p>
            <a:pPr lvl="3" marL="1728000" indent="-216000">
              <a:spcBef>
                <a:spcPts val="567"/>
              </a:spcBef>
              <a:buClr>
                <a:srgbClr val="000000"/>
              </a:buClr>
              <a:buSzPct val="75000"/>
              <a:buFont typeface="Symbol" charset="2"/>
              <a:buChar char=""/>
            </a:pPr>
            <a:r>
              <a:rPr b="0" i="1" lang="en-US" sz="2000" strike="noStrike" u="none">
                <a:solidFill>
                  <a:srgbClr val="000066"/>
                </a:solidFill>
                <a:effectLst/>
                <a:uFillTx/>
                <a:latin typeface="Arial"/>
              </a:rPr>
              <a:t>Fourth Outline Level</a:t>
            </a:r>
            <a:endParaRPr b="0" i="1" lang="en-US" sz="2000" strike="noStrike" u="none">
              <a:solidFill>
                <a:srgbClr val="000066"/>
              </a:solidFill>
              <a:effectLst/>
              <a:uFillTx/>
              <a:latin typeface="Arial"/>
            </a:endParaRPr>
          </a:p>
          <a:p>
            <a:pPr lvl="4" marL="2160000" indent="-216000">
              <a:spcBef>
                <a:spcPts val="283"/>
              </a:spcBef>
              <a:buClr>
                <a:srgbClr val="000000"/>
              </a:buClr>
              <a:buSzPct val="45000"/>
              <a:buFont typeface="Wingdings" charset="2"/>
              <a:buChar char=""/>
            </a:pPr>
            <a:r>
              <a:rPr b="0" i="1" lang="en-US" sz="2000" strike="noStrike" u="none">
                <a:solidFill>
                  <a:srgbClr val="000066"/>
                </a:solidFill>
                <a:effectLst/>
                <a:uFillTx/>
                <a:latin typeface="Arial"/>
              </a:rPr>
              <a:t>Fifth Outline Level</a:t>
            </a:r>
            <a:endParaRPr b="0" i="1" lang="en-US" sz="2000" strike="noStrike" u="none">
              <a:solidFill>
                <a:srgbClr val="000066"/>
              </a:solidFill>
              <a:effectLst/>
              <a:uFillTx/>
              <a:latin typeface="Arial"/>
            </a:endParaRPr>
          </a:p>
          <a:p>
            <a:pPr lvl="5" marL="2592000" indent="-216000">
              <a:spcBef>
                <a:spcPts val="283"/>
              </a:spcBef>
              <a:buClr>
                <a:srgbClr val="000000"/>
              </a:buClr>
              <a:buSzPct val="45000"/>
              <a:buFont typeface="Wingdings" charset="2"/>
              <a:buChar char=""/>
            </a:pPr>
            <a:r>
              <a:rPr b="0" i="1" lang="en-US" sz="2000" strike="noStrike" u="none">
                <a:solidFill>
                  <a:srgbClr val="000066"/>
                </a:solidFill>
                <a:effectLst/>
                <a:uFillTx/>
                <a:latin typeface="Arial"/>
              </a:rPr>
              <a:t>Sixth Outline Level</a:t>
            </a:r>
            <a:endParaRPr b="0" i="1" lang="en-US" sz="2000" strike="noStrike" u="none">
              <a:solidFill>
                <a:srgbClr val="000066"/>
              </a:solidFill>
              <a:effectLst/>
              <a:uFillTx/>
              <a:latin typeface="Arial"/>
            </a:endParaRPr>
          </a:p>
          <a:p>
            <a:pPr lvl="6" marL="3024000" indent="-216000">
              <a:spcBef>
                <a:spcPts val="283"/>
              </a:spcBef>
              <a:buClr>
                <a:srgbClr val="000000"/>
              </a:buClr>
              <a:buSzPct val="45000"/>
              <a:buFont typeface="Wingdings" charset="2"/>
              <a:buChar char=""/>
            </a:pPr>
            <a:r>
              <a:rPr b="0" i="1" lang="en-US" sz="2000" strike="noStrike" u="none">
                <a:solidFill>
                  <a:srgbClr val="000066"/>
                </a:solidFill>
                <a:effectLst/>
                <a:uFillTx/>
                <a:latin typeface="Arial"/>
              </a:rPr>
              <a:t>Seventh Outline Level</a:t>
            </a:r>
            <a:endParaRPr b="0" i="1" lang="en-US" sz="2000" strike="noStrike" u="none">
              <a:solidFill>
                <a:srgbClr val="000066"/>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2.xml"/><Relationship Id="rId3" Type="http://schemas.openxmlformats.org/officeDocument/2006/relationships/notesSlide" Target="../notesSlides/notesSlide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 name="Rectangle 12"/>
          <p:cNvSpPr/>
          <p:nvPr/>
        </p:nvSpPr>
        <p:spPr>
          <a:xfrm>
            <a:off x="137880" y="1252440"/>
            <a:ext cx="3987360" cy="59364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1" lang="en-US" sz="1100" strike="noStrike" u="none">
                <a:solidFill>
                  <a:schemeClr val="dk1"/>
                </a:solidFill>
                <a:effectLst/>
                <a:uFillTx/>
                <a:latin typeface="Arial"/>
              </a:rPr>
              <a:t>Goal</a:t>
            </a:r>
            <a:r>
              <a:rPr b="0" lang="en-US" sz="1100" strike="noStrike" u="none">
                <a:solidFill>
                  <a:schemeClr val="dk1"/>
                </a:solidFill>
                <a:effectLst/>
                <a:uFillTx/>
                <a:latin typeface="Arial"/>
              </a:rPr>
              <a:t>:  The goal of this research is to use mathematical statements of requirements and automated tools to construct hybrid controllers that are provably free from design defects.</a:t>
            </a:r>
            <a:endParaRPr b="0" lang="en-US" sz="1100" strike="noStrike" u="none">
              <a:solidFill>
                <a:srgbClr val="000000"/>
              </a:solidFill>
              <a:effectLst/>
              <a:uFillTx/>
              <a:latin typeface="Arial"/>
            </a:endParaRPr>
          </a:p>
        </p:txBody>
      </p:sp>
      <p:sp>
        <p:nvSpPr>
          <p:cNvPr id="17" name="Rectangle 18"/>
          <p:cNvSpPr/>
          <p:nvPr/>
        </p:nvSpPr>
        <p:spPr>
          <a:xfrm>
            <a:off x="4696200" y="4042800"/>
            <a:ext cx="4147920" cy="2102760"/>
          </a:xfrm>
          <a:prstGeom prst="rect">
            <a:avLst/>
          </a:prstGeom>
          <a:noFill/>
          <a:ln w="0">
            <a:noFill/>
          </a:ln>
        </p:spPr>
        <p:style>
          <a:lnRef idx="0"/>
          <a:fillRef idx="0"/>
          <a:effectRef idx="0"/>
          <a:fontRef idx="minor"/>
        </p:style>
        <p:txBody>
          <a:bodyPr lIns="90000" rIns="90000" tIns="45000" bIns="45000" anchor="t">
            <a:spAutoFit/>
          </a:bodyPr>
          <a:p>
            <a:pPr>
              <a:lnSpc>
                <a:spcPct val="100000"/>
              </a:lnSpc>
              <a:spcBef>
                <a:spcPts val="1191"/>
              </a:spcBef>
              <a:spcAft>
                <a:spcPts val="992"/>
              </a:spcAft>
            </a:pPr>
            <a:r>
              <a:rPr b="1" lang="en-US" sz="1100" strike="noStrike" u="none">
                <a:solidFill>
                  <a:schemeClr val="dk1"/>
                </a:solidFill>
                <a:effectLst/>
                <a:uFillTx/>
                <a:latin typeface="Arial"/>
              </a:rPr>
              <a:t>Impact</a:t>
            </a:r>
            <a:r>
              <a:rPr b="0" lang="en-US" sz="1100" strike="noStrike" u="none">
                <a:solidFill>
                  <a:schemeClr val="dk1"/>
                </a:solidFill>
                <a:effectLst/>
                <a:uFillTx/>
                <a:latin typeface="Arial"/>
              </a:rPr>
              <a:t>: Operations and maintenance are the largest costs in nuclear power. Conventional reactors are custom-built and require large maintenance teams, but relatively few operators. Small modular reactors (SMRs) and microreactors (MRs) invert this model: factory-made modules reduce construction and maintenance costs, but operator wages will become a major expense. If staffing needs stay the same, SMRs and MRs face stiff economic headwinds compared to other sources of power generation. By developing autonomous controllers with strong safety and performance guarantees, we can reduce operator burden, lower staffing requirements, and improve the economic viability of SMRs and MRs.</a:t>
            </a:r>
            <a:endParaRPr b="0" lang="en-US" sz="1100" strike="noStrike" u="none">
              <a:solidFill>
                <a:srgbClr val="000000"/>
              </a:solidFill>
              <a:effectLst/>
              <a:uFillTx/>
              <a:latin typeface="Arial"/>
            </a:endParaRPr>
          </a:p>
        </p:txBody>
      </p:sp>
      <p:sp>
        <p:nvSpPr>
          <p:cNvPr id="18" name="TextBox 19"/>
          <p:cNvSpPr/>
          <p:nvPr/>
        </p:nvSpPr>
        <p:spPr>
          <a:xfrm>
            <a:off x="137880" y="4042800"/>
            <a:ext cx="3979440" cy="243828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1" lang="en-US" sz="1100" strike="noStrike" u="none">
                <a:solidFill>
                  <a:schemeClr val="dk1"/>
                </a:solidFill>
                <a:effectLst/>
                <a:uFillTx/>
                <a:latin typeface="Arial"/>
              </a:rPr>
              <a:t>Approach</a:t>
            </a:r>
            <a:r>
              <a:rPr b="0" lang="en-US" sz="1100" strike="noStrike" u="none">
                <a:solidFill>
                  <a:schemeClr val="dk1"/>
                </a:solidFill>
                <a:effectLst/>
                <a:uFillTx/>
                <a:latin typeface="Arial"/>
              </a:rPr>
              <a:t>: Nuclear reactors are well studied systems of which we identify critical requirements during design. These requirements will be formalized as logical specifications. </a:t>
            </a:r>
            <a:r>
              <a:rPr b="0" lang="en-US" sz="1100" strike="noStrike" u="sng">
                <a:solidFill>
                  <a:schemeClr val="dk1"/>
                </a:solidFill>
                <a:effectLst/>
                <a:uFillTx/>
                <a:latin typeface="Arial"/>
              </a:rPr>
              <a:t>The core challenge of this research will be </a:t>
            </a:r>
            <a:r>
              <a:rPr b="1" lang="en-US" sz="1100" strike="noStrike" u="sng">
                <a:solidFill>
                  <a:schemeClr val="dk1"/>
                </a:solidFill>
                <a:effectLst/>
                <a:uFillTx/>
                <a:latin typeface="Arial"/>
              </a:rPr>
              <a:t>automatically synthesizing </a:t>
            </a:r>
            <a:r>
              <a:rPr b="0" lang="en-US" sz="1100" strike="noStrike" u="sng">
                <a:solidFill>
                  <a:schemeClr val="dk1"/>
                </a:solidFill>
                <a:effectLst/>
                <a:uFillTx/>
                <a:latin typeface="Arial"/>
              </a:rPr>
              <a:t>these specifications into a controller implementation that is</a:t>
            </a:r>
            <a:r>
              <a:rPr b="1" lang="en-US" sz="1100" strike="noStrike" u="sng">
                <a:solidFill>
                  <a:schemeClr val="dk1"/>
                </a:solidFill>
                <a:effectLst/>
                <a:uFillTx/>
                <a:latin typeface="Arial"/>
              </a:rPr>
              <a:t> provably free of defects</a:t>
            </a:r>
            <a:r>
              <a:rPr b="0" lang="en-US" sz="1100" strike="noStrike" u="none">
                <a:solidFill>
                  <a:schemeClr val="dk1"/>
                </a:solidFill>
                <a:effectLst/>
                <a:uFillTx/>
                <a:latin typeface="Arial"/>
              </a:rPr>
              <a:t>. This process will include establishing whether a set of requirements are realizable. Realizable controllers in this context are derived from a set of specifications that provide sufficient detail to create an actual controller implementation. If a controller is not realizable, specification refinement guidance will be provided. Freedom from defects will be ensured by the use of automated formal methods tools.</a:t>
            </a:r>
            <a:endParaRPr b="0" lang="en-US" sz="1100" strike="noStrike" u="none">
              <a:solidFill>
                <a:srgbClr val="000000"/>
              </a:solidFill>
              <a:effectLst/>
              <a:uFillTx/>
              <a:latin typeface="Arial"/>
            </a:endParaRPr>
          </a:p>
          <a:p>
            <a:pPr>
              <a:lnSpc>
                <a:spcPct val="100000"/>
              </a:lnSpc>
            </a:pPr>
            <a:endParaRPr b="0" lang="en-US" sz="1100" strike="noStrike" u="none">
              <a:solidFill>
                <a:srgbClr val="000000"/>
              </a:solidFill>
              <a:effectLst/>
              <a:uFillTx/>
              <a:latin typeface="Arial"/>
            </a:endParaRPr>
          </a:p>
        </p:txBody>
      </p:sp>
      <p:sp>
        <p:nvSpPr>
          <p:cNvPr id="19" name="TextBox 11"/>
          <p:cNvSpPr/>
          <p:nvPr/>
        </p:nvSpPr>
        <p:spPr>
          <a:xfrm flipH="1">
            <a:off x="1127520" y="263160"/>
            <a:ext cx="7664760" cy="79056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n-US" sz="1600" strike="noStrike" u="none">
                <a:solidFill>
                  <a:schemeClr val="dk1"/>
                </a:solidFill>
                <a:effectLst/>
                <a:uFillTx/>
                <a:latin typeface="Arial"/>
              </a:rPr>
              <a:t>High-Assurance Hybrid Controller Synthesis from Logical Specifications</a:t>
            </a:r>
            <a:br>
              <a:rPr sz="1600"/>
            </a:br>
            <a:r>
              <a:rPr b="0" lang="en-US" sz="1400" strike="noStrike" u="none">
                <a:solidFill>
                  <a:schemeClr val="dk1"/>
                </a:solidFill>
                <a:effectLst/>
                <a:uFillTx/>
                <a:latin typeface="Arial"/>
              </a:rPr>
              <a:t>PI</a:t>
            </a:r>
            <a:r>
              <a:rPr b="0" lang="en-US" sz="1600" strike="noStrike" u="none">
                <a:solidFill>
                  <a:schemeClr val="dk1"/>
                </a:solidFill>
                <a:effectLst/>
                <a:uFillTx/>
                <a:latin typeface="Arial"/>
              </a:rPr>
              <a:t>: </a:t>
            </a:r>
            <a:r>
              <a:rPr b="0" lang="en-US" sz="1400" strike="noStrike" u="none">
                <a:solidFill>
                  <a:schemeClr val="dk1"/>
                </a:solidFill>
                <a:effectLst/>
                <a:uFillTx/>
                <a:latin typeface="Arial"/>
              </a:rPr>
              <a:t>Dane A. Sabo, dane.sabo@pitt.edu</a:t>
            </a:r>
            <a:br>
              <a:rPr sz="1400"/>
            </a:br>
            <a:r>
              <a:rPr b="0" lang="en-US" sz="1400" strike="noStrike" u="none">
                <a:solidFill>
                  <a:schemeClr val="dk1"/>
                </a:solidFill>
                <a:effectLst/>
                <a:uFillTx/>
                <a:latin typeface="Arial"/>
              </a:rPr>
              <a:t>Advisor: Daniel G. Cole, dgcole@pitt.edu</a:t>
            </a:r>
            <a:endParaRPr b="0" lang="en-US" sz="1400" strike="noStrike" u="none">
              <a:solidFill>
                <a:srgbClr val="000000"/>
              </a:solidFill>
              <a:effectLst/>
              <a:uFillTx/>
              <a:latin typeface="Arial"/>
            </a:endParaRPr>
          </a:p>
        </p:txBody>
      </p:sp>
      <p:sp>
        <p:nvSpPr>
          <p:cNvPr id="20" name="Rectangle 12"/>
          <p:cNvSpPr/>
          <p:nvPr/>
        </p:nvSpPr>
        <p:spPr>
          <a:xfrm>
            <a:off x="137880" y="1804680"/>
            <a:ext cx="3987360" cy="176724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1" lang="en-US" sz="1100" strike="noStrike" u="none">
                <a:solidFill>
                  <a:schemeClr val="dk1"/>
                </a:solidFill>
                <a:effectLst/>
                <a:uFillTx/>
                <a:latin typeface="Arial"/>
              </a:rPr>
              <a:t>Outcomes</a:t>
            </a:r>
            <a:r>
              <a:rPr b="0" lang="en-US" sz="1100" strike="noStrike" u="none">
                <a:solidFill>
                  <a:schemeClr val="dk1"/>
                </a:solidFill>
                <a:effectLst/>
                <a:uFillTx/>
                <a:latin typeface="Arial"/>
              </a:rPr>
              <a:t>:  If this research is successful, we should be able to do the following:</a:t>
            </a:r>
            <a:endParaRPr b="0" lang="en-US" sz="1100" strike="noStrike" u="none">
              <a:solidFill>
                <a:srgbClr val="000000"/>
              </a:solidFill>
              <a:effectLst/>
              <a:uFillTx/>
              <a:latin typeface="Arial"/>
            </a:endParaRPr>
          </a:p>
          <a:p>
            <a:pPr marL="228600" indent="-228600">
              <a:lnSpc>
                <a:spcPct val="100000"/>
              </a:lnSpc>
              <a:buClr>
                <a:srgbClr val="000000"/>
              </a:buClr>
              <a:buFont typeface="OpenSymbol"/>
              <a:buAutoNum type="arabicPeriod"/>
            </a:pPr>
            <a:r>
              <a:rPr b="0" lang="en-US" sz="1100" strike="noStrike" u="sng">
                <a:solidFill>
                  <a:schemeClr val="dk1"/>
                </a:solidFill>
                <a:effectLst/>
                <a:uFillTx/>
                <a:latin typeface="Arial"/>
              </a:rPr>
              <a:t>Formalize</a:t>
            </a:r>
            <a:r>
              <a:rPr b="0" lang="en-US" sz="1100" strike="noStrike" u="none">
                <a:solidFill>
                  <a:schemeClr val="dk1"/>
                </a:solidFill>
                <a:effectLst/>
                <a:uFillTx/>
                <a:latin typeface="Arial"/>
              </a:rPr>
              <a:t> design requirements and operational conditions as temporal logic specifications</a:t>
            </a:r>
            <a:endParaRPr b="0" lang="en-US" sz="1100" strike="noStrike" u="none">
              <a:solidFill>
                <a:srgbClr val="000000"/>
              </a:solidFill>
              <a:effectLst/>
              <a:uFillTx/>
              <a:latin typeface="Arial"/>
            </a:endParaRPr>
          </a:p>
          <a:p>
            <a:pPr marL="228600" indent="-228600">
              <a:lnSpc>
                <a:spcPct val="100000"/>
              </a:lnSpc>
              <a:buClr>
                <a:srgbClr val="000000"/>
              </a:buClr>
              <a:buFont typeface="OpenSymbol"/>
              <a:buAutoNum type="arabicPeriod"/>
            </a:pPr>
            <a:r>
              <a:rPr b="0" lang="en-US" sz="1100" strike="noStrike" u="sng">
                <a:solidFill>
                  <a:schemeClr val="dk1"/>
                </a:solidFill>
                <a:effectLst/>
                <a:uFillTx/>
                <a:latin typeface="Arial"/>
              </a:rPr>
              <a:t>Determine</a:t>
            </a:r>
            <a:r>
              <a:rPr b="0" lang="en-US" sz="1100" strike="noStrike" u="none">
                <a:solidFill>
                  <a:schemeClr val="dk1"/>
                </a:solidFill>
                <a:effectLst/>
                <a:uFillTx/>
                <a:latin typeface="Arial"/>
              </a:rPr>
              <a:t> whether a controller implementation can be realized from a set of specifications </a:t>
            </a:r>
            <a:endParaRPr b="0" lang="en-US" sz="1100" strike="noStrike" u="none">
              <a:solidFill>
                <a:srgbClr val="000000"/>
              </a:solidFill>
              <a:effectLst/>
              <a:uFillTx/>
              <a:latin typeface="Arial"/>
            </a:endParaRPr>
          </a:p>
          <a:p>
            <a:pPr marL="228600" indent="-228600">
              <a:lnSpc>
                <a:spcPct val="100000"/>
              </a:lnSpc>
              <a:buClr>
                <a:srgbClr val="000000"/>
              </a:buClr>
              <a:buFont typeface="OpenSymbol"/>
              <a:buAutoNum type="arabicPeriod"/>
            </a:pPr>
            <a:r>
              <a:rPr b="0" lang="en-US" sz="1100" strike="noStrike" u="none">
                <a:solidFill>
                  <a:schemeClr val="dk1"/>
                </a:solidFill>
                <a:effectLst/>
                <a:uFillTx/>
                <a:latin typeface="Arial"/>
              </a:rPr>
              <a:t>For unrealizable systems, </a:t>
            </a:r>
            <a:r>
              <a:rPr b="0" lang="en-US" sz="1100" strike="noStrike" u="sng">
                <a:solidFill>
                  <a:schemeClr val="dk1"/>
                </a:solidFill>
                <a:effectLst/>
                <a:uFillTx/>
                <a:latin typeface="Arial"/>
              </a:rPr>
              <a:t>identify</a:t>
            </a:r>
            <a:r>
              <a:rPr b="0" lang="en-US" sz="1100" strike="noStrike" u="none">
                <a:solidFill>
                  <a:schemeClr val="dk1"/>
                </a:solidFill>
                <a:effectLst/>
                <a:uFillTx/>
                <a:latin typeface="Arial"/>
              </a:rPr>
              <a:t> where specification refinement is necessary  </a:t>
            </a:r>
            <a:endParaRPr b="0" lang="en-US" sz="1100" strike="noStrike" u="none">
              <a:solidFill>
                <a:srgbClr val="000000"/>
              </a:solidFill>
              <a:effectLst/>
              <a:uFillTx/>
              <a:latin typeface="Arial"/>
            </a:endParaRPr>
          </a:p>
          <a:p>
            <a:pPr marL="228600" indent="-228600">
              <a:lnSpc>
                <a:spcPct val="100000"/>
              </a:lnSpc>
              <a:buClr>
                <a:srgbClr val="000000"/>
              </a:buClr>
              <a:buFont typeface="OpenSymbol"/>
              <a:buAutoNum type="arabicPeriod"/>
            </a:pPr>
            <a:r>
              <a:rPr b="0" lang="en-US" sz="1100" strike="noStrike" u="none">
                <a:solidFill>
                  <a:schemeClr val="dk1"/>
                </a:solidFill>
                <a:effectLst/>
                <a:uFillTx/>
                <a:latin typeface="Arial"/>
              </a:rPr>
              <a:t>For realizable systems, </a:t>
            </a:r>
            <a:r>
              <a:rPr b="0" lang="en-US" sz="1100" strike="noStrike" u="sng">
                <a:solidFill>
                  <a:schemeClr val="dk1"/>
                </a:solidFill>
                <a:effectLst/>
                <a:uFillTx/>
                <a:latin typeface="Arial"/>
              </a:rPr>
              <a:t>synthesize</a:t>
            </a:r>
            <a:r>
              <a:rPr b="0" lang="en-US" sz="1100" strike="noStrike" u="none">
                <a:solidFill>
                  <a:schemeClr val="dk1"/>
                </a:solidFill>
                <a:effectLst/>
                <a:uFillTx/>
                <a:latin typeface="Arial"/>
              </a:rPr>
              <a:t> the formal specification into a controller implementation</a:t>
            </a:r>
            <a:endParaRPr b="0" lang="en-US" sz="1100" strike="noStrike" u="none">
              <a:solidFill>
                <a:srgbClr val="000000"/>
              </a:solidFill>
              <a:effectLst/>
              <a:uFillTx/>
              <a:latin typeface="Arial"/>
            </a:endParaRPr>
          </a:p>
        </p:txBody>
      </p:sp>
      <p:pic>
        <p:nvPicPr>
          <p:cNvPr id="21" name="" descr=""/>
          <p:cNvPicPr/>
          <p:nvPr/>
        </p:nvPicPr>
        <p:blipFill>
          <a:blip r:embed="rId1"/>
          <a:stretch/>
        </p:blipFill>
        <p:spPr>
          <a:xfrm>
            <a:off x="5257800" y="2514600"/>
            <a:ext cx="3855960" cy="863280"/>
          </a:xfrm>
          <a:prstGeom prst="rect">
            <a:avLst/>
          </a:prstGeom>
          <a:noFill/>
          <a:ln w="0">
            <a:noFill/>
          </a:ln>
        </p:spPr>
      </p:pic>
      <p:sp>
        <p:nvSpPr>
          <p:cNvPr id="22" name=""/>
          <p:cNvSpPr txBox="1"/>
          <p:nvPr/>
        </p:nvSpPr>
        <p:spPr>
          <a:xfrm>
            <a:off x="5257800" y="1866960"/>
            <a:ext cx="4114800" cy="803160"/>
          </a:xfrm>
          <a:prstGeom prst="rect">
            <a:avLst/>
          </a:prstGeom>
          <a:noFill/>
          <a:ln w="0">
            <a:noFill/>
          </a:ln>
        </p:spPr>
        <p:txBody>
          <a:bodyPr lIns="90000" rIns="90000" tIns="45000" bIns="45000" anchor="t">
            <a:spAutoFit/>
          </a:bodyPr>
          <a:p>
            <a:r>
              <a:rPr b="0" lang="en-US" sz="1200" strike="noStrike" u="none">
                <a:solidFill>
                  <a:srgbClr val="000000"/>
                </a:solidFill>
                <a:effectLst/>
                <a:uFillTx/>
                <a:latin typeface="CodeNewRoman Nerd Font"/>
              </a:rPr>
              <a:t>G(high_t → X scram)</a:t>
            </a:r>
            <a:endParaRPr b="0" lang="en-US" sz="1200" strike="noStrike" u="none">
              <a:solidFill>
                <a:srgbClr val="000000"/>
              </a:solidFill>
              <a:effectLst/>
              <a:uFillTx/>
              <a:latin typeface="CodeNewRoman Nerd Font"/>
            </a:endParaRPr>
          </a:p>
          <a:p>
            <a:r>
              <a:rPr b="0" lang="en-US" sz="1200" strike="noStrike" u="none">
                <a:solidFill>
                  <a:srgbClr val="000000"/>
                </a:solidFill>
                <a:effectLst/>
                <a:uFillTx/>
                <a:latin typeface="CodeNewRoman Nerd Font"/>
              </a:rPr>
              <a:t>/\ G(scram → G rods)</a:t>
            </a:r>
            <a:endParaRPr b="0" lang="en-US" sz="1200" strike="noStrike" u="none">
              <a:solidFill>
                <a:srgbClr val="000000"/>
              </a:solidFill>
              <a:effectLst/>
              <a:uFillTx/>
              <a:latin typeface="CodeNewRoman Nerd Font"/>
            </a:endParaRPr>
          </a:p>
          <a:p>
            <a:r>
              <a:rPr b="0" lang="en-US" sz="1200" strike="noStrike" u="none">
                <a:solidFill>
                  <a:srgbClr val="000000"/>
                </a:solidFill>
                <a:effectLst/>
                <a:uFillTx/>
                <a:latin typeface="CodeNewRoman Nerd Font"/>
              </a:rPr>
              <a:t>/\ G(scram → (!scram U high_t))</a:t>
            </a:r>
            <a:endParaRPr b="0" lang="en-US" sz="1200" strike="noStrike" u="none">
              <a:solidFill>
                <a:srgbClr val="000000"/>
              </a:solidFill>
              <a:effectLst/>
              <a:uFillTx/>
              <a:latin typeface="CodeNewRoman Nerd Font"/>
            </a:endParaRPr>
          </a:p>
          <a:p>
            <a:r>
              <a:rPr b="0" lang="en-US" sz="1200" strike="noStrike" u="none">
                <a:solidFill>
                  <a:srgbClr val="000000"/>
                </a:solidFill>
                <a:effectLst/>
                <a:uFillTx/>
                <a:latin typeface="CodeNewRoman Nerd Font"/>
              </a:rPr>
              <a:t>/\ G(scram → F !high_t)</a:t>
            </a:r>
            <a:endParaRPr b="0" lang="en-US" sz="1200" strike="noStrike" u="none">
              <a:solidFill>
                <a:srgbClr val="000000"/>
              </a:solidFill>
              <a:effectLst/>
              <a:uFillTx/>
              <a:latin typeface="CodeNewRoman Nerd Font"/>
            </a:endParaRPr>
          </a:p>
        </p:txBody>
      </p:sp>
      <p:sp>
        <p:nvSpPr>
          <p:cNvPr id="23" name=""/>
          <p:cNvSpPr txBox="1"/>
          <p:nvPr/>
        </p:nvSpPr>
        <p:spPr>
          <a:xfrm>
            <a:off x="5185800" y="1143000"/>
            <a:ext cx="3657600" cy="723960"/>
          </a:xfrm>
          <a:prstGeom prst="rect">
            <a:avLst/>
          </a:prstGeom>
          <a:noFill/>
          <a:ln w="0">
            <a:noFill/>
          </a:ln>
        </p:spPr>
        <p:txBody>
          <a:bodyPr lIns="90000" rIns="90000" tIns="45000" bIns="45000" anchor="t">
            <a:spAutoFit/>
          </a:bodyPr>
          <a:p>
            <a:pPr>
              <a:lnSpc>
                <a:spcPct val="100000"/>
              </a:lnSpc>
              <a:spcBef>
                <a:spcPts val="283"/>
              </a:spcBef>
              <a:spcAft>
                <a:spcPts val="283"/>
              </a:spcAft>
            </a:pPr>
            <a:r>
              <a:rPr b="0" lang="en-US" sz="1100" strike="noStrike" u="none">
                <a:solidFill>
                  <a:srgbClr val="000000"/>
                </a:solidFill>
                <a:effectLst/>
                <a:uFillTx/>
                <a:latin typeface="Times New Roman"/>
              </a:rPr>
              <a:t>- During normal operation, if a high temperature alarm is triggered, the reactor will immediately shutdown by inserting the control </a:t>
            </a:r>
            <a:r>
              <a:rPr b="0" lang="en-US" sz="1100" strike="noStrike" u="none">
                <a:solidFill>
                  <a:srgbClr val="000000"/>
                </a:solidFill>
                <a:effectLst/>
                <a:uFillTx/>
                <a:latin typeface="Times New Roman"/>
              </a:rPr>
              <a:t>rods</a:t>
            </a:r>
            <a:endParaRPr b="0" lang="en-US" sz="1100" strike="noStrike" u="none">
              <a:solidFill>
                <a:srgbClr val="000000"/>
              </a:solidFill>
              <a:effectLst/>
              <a:uFillTx/>
              <a:latin typeface="Times New Roman"/>
              <a:ea typeface="Noto Sans CJK SC"/>
            </a:endParaRPr>
          </a:p>
          <a:p>
            <a:pPr>
              <a:lnSpc>
                <a:spcPct val="100000"/>
              </a:lnSpc>
              <a:spcBef>
                <a:spcPts val="283"/>
              </a:spcBef>
              <a:spcAft>
                <a:spcPts val="283"/>
              </a:spcAft>
            </a:pPr>
            <a:r>
              <a:rPr b="0" lang="en-US" sz="1100" strike="noStrike" u="none">
                <a:solidFill>
                  <a:srgbClr val="000000"/>
                </a:solidFill>
                <a:effectLst/>
                <a:uFillTx/>
                <a:latin typeface="Times New Roman"/>
              </a:rPr>
              <a:t>- Once shutdown, the reactor will be unable to restart</a:t>
            </a:r>
            <a:endParaRPr b="0" lang="en-US" sz="1100" strike="noStrike" u="none">
              <a:solidFill>
                <a:srgbClr val="000000"/>
              </a:solidFill>
              <a:effectLst/>
              <a:uFillTx/>
              <a:latin typeface="Times New Roman"/>
              <a:ea typeface="Noto Sans CJK SC"/>
            </a:endParaRPr>
          </a:p>
        </p:txBody>
      </p:sp>
      <p:sp>
        <p:nvSpPr>
          <p:cNvPr id="24" name=""/>
          <p:cNvSpPr/>
          <p:nvPr/>
        </p:nvSpPr>
        <p:spPr>
          <a:xfrm>
            <a:off x="4692600" y="1287000"/>
            <a:ext cx="457200" cy="1792800"/>
          </a:xfrm>
          <a:prstGeom prst="downArrow">
            <a:avLst>
              <a:gd name="adj1" fmla="val 57671"/>
              <a:gd name="adj2" fmla="val 90533"/>
            </a:avLst>
          </a:prstGeom>
          <a:solidFill>
            <a:srgbClr val="729fcf"/>
          </a:solidFill>
          <a:ln w="0">
            <a:solidFill>
              <a:srgbClr val="3465a4"/>
            </a:solidFill>
          </a:ln>
        </p:spPr>
        <p:style>
          <a:lnRef idx="0"/>
          <a:fillRef idx="0"/>
          <a:effectRef idx="0"/>
          <a:fontRef idx="minor"/>
        </p:style>
        <p:txBody>
          <a:bodyPr lIns="45000" rIns="45000" tIns="90000" bIns="90000" anchor="ctr" anchorCtr="1" vert="eaVert">
            <a:noAutofit/>
          </a:bodyPr>
          <a:p>
            <a:pPr algn="ctr"/>
            <a:r>
              <a:rPr b="0" lang="en-US" sz="1200" strike="noStrike" u="none">
                <a:solidFill>
                  <a:srgbClr val="000000"/>
                </a:solidFill>
                <a:effectLst/>
                <a:uFillTx/>
                <a:latin typeface="Arial"/>
              </a:rPr>
              <a:t>Cont</a:t>
            </a:r>
            <a:r>
              <a:rPr b="0" lang="en-US" sz="1200" strike="noStrike" u="none">
                <a:solidFill>
                  <a:srgbClr val="000000"/>
                </a:solidFill>
                <a:effectLst/>
                <a:uFillTx/>
                <a:latin typeface="Arial"/>
              </a:rPr>
              <a:t>roller </a:t>
            </a:r>
            <a:r>
              <a:rPr b="0" lang="en-US" sz="1200" strike="noStrike" u="none">
                <a:solidFill>
                  <a:srgbClr val="000000"/>
                </a:solidFill>
                <a:effectLst/>
                <a:uFillTx/>
                <a:latin typeface="Arial"/>
              </a:rPr>
              <a:t>Synt</a:t>
            </a:r>
            <a:r>
              <a:rPr b="0" lang="en-US" sz="1200" strike="noStrike" u="none">
                <a:solidFill>
                  <a:srgbClr val="000000"/>
                </a:solidFill>
                <a:effectLst/>
                <a:uFillTx/>
                <a:latin typeface="Arial"/>
              </a:rPr>
              <a:t>hesi</a:t>
            </a:r>
            <a:r>
              <a:rPr b="0" lang="en-US" sz="1200" strike="noStrike" u="none">
                <a:solidFill>
                  <a:srgbClr val="000000"/>
                </a:solidFill>
                <a:effectLst/>
                <a:uFillTx/>
                <a:latin typeface="Arial"/>
              </a:rPr>
              <a:t>s</a:t>
            </a:r>
            <a:endParaRPr b="0" lang="en-US" sz="1200" strike="noStrike" u="none">
              <a:solidFill>
                <a:srgbClr val="000000"/>
              </a:solidFill>
              <a:effectLst/>
              <a:uFillTx/>
              <a:latin typeface="Arial"/>
            </a:endParaRPr>
          </a:p>
        </p:txBody>
      </p:sp>
      <p:sp>
        <p:nvSpPr>
          <p:cNvPr id="25" name=""/>
          <p:cNvSpPr txBox="1"/>
          <p:nvPr/>
        </p:nvSpPr>
        <p:spPr>
          <a:xfrm>
            <a:off x="4716000" y="3328560"/>
            <a:ext cx="4114800" cy="858240"/>
          </a:xfrm>
          <a:prstGeom prst="rect">
            <a:avLst/>
          </a:prstGeom>
          <a:noFill/>
          <a:ln w="0">
            <a:noFill/>
          </a:ln>
        </p:spPr>
        <p:txBody>
          <a:bodyPr lIns="90000" rIns="90000" tIns="45000" bIns="45000" anchor="t">
            <a:spAutoFit/>
          </a:bodyPr>
          <a:p>
            <a:r>
              <a:rPr b="0" lang="en-US" sz="1100" strike="noStrike" u="none">
                <a:solidFill>
                  <a:srgbClr val="000000"/>
                </a:solidFill>
                <a:effectLst/>
                <a:uFillTx/>
                <a:latin typeface="arial"/>
              </a:rPr>
              <a:t>This research converts high-level requirements into logical specifications and uses automated tools to synthesize controller implementations.</a:t>
            </a:r>
            <a:endParaRPr b="0" lang="en-US" sz="11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Senate Update 21 Mar Rev2">
  <a:themeElements>
    <a:clrScheme name="Senate Update 21 Mar Rev2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6191</TotalTime>
  <Application>LibreOffice/25.2.5.2$Linux_X86_64 LibreOffice_project/fb4792146257752f54eab576deb869869b108571</Application>
  <AppVersion>15.0000</AppVersion>
  <Company>NECC N9</Company>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2011-09-29T20:58:50Z</dcterms:created>
  <dc:creator>John Mark Serre</dc:creator>
  <dc:description/>
  <dc:language>en-US</dc:language>
  <cp:lastModifiedBy/>
  <cp:lastPrinted>2011-09-30T03:50:15Z</cp:lastPrinted>
  <dcterms:modified xsi:type="dcterms:W3CDTF">2025-08-27T11:47:21Z</dcterms:modified>
  <cp:revision>120</cp:revision>
  <dc:subject/>
  <dc:title>Quad Chart Template</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2</vt:r8>
  </property>
  <property fmtid="{D5CDD505-2E9C-101B-9397-08002B2CF9AE}" pid="3" name="PresentationFormat">
    <vt:lpwstr>On-screen Show (4:3)</vt:lpwstr>
  </property>
  <property fmtid="{D5CDD505-2E9C-101B-9397-08002B2CF9AE}" pid="4" name="PublishingExpirationDate">
    <vt:lpwstr/>
  </property>
  <property fmtid="{D5CDD505-2E9C-101B-9397-08002B2CF9AE}" pid="5" name="PublishingStartDate">
    <vt:lpwstr/>
  </property>
  <property fmtid="{D5CDD505-2E9C-101B-9397-08002B2CF9AE}" pid="6" name="Slides">
    <vt:r8>3</vt:r8>
  </property>
  <property fmtid="{D5CDD505-2E9C-101B-9397-08002B2CF9AE}" pid="7" name="TemplateUrl">
    <vt:lpwstr/>
  </property>
  <property fmtid="{D5CDD505-2E9C-101B-9397-08002B2CF9AE}" pid="8" name="_SharedFileIndex">
    <vt:lpwstr/>
  </property>
  <property fmtid="{D5CDD505-2E9C-101B-9397-08002B2CF9AE}" pid="9" name="_SourceUrl">
    <vt:lpwstr/>
  </property>
  <property fmtid="{D5CDD505-2E9C-101B-9397-08002B2CF9AE}" pid="10" name="display_urn:schemas-microsoft-com:office:office#Author">
    <vt:lpwstr>System Account</vt:lpwstr>
  </property>
  <property fmtid="{D5CDD505-2E9C-101B-9397-08002B2CF9AE}" pid="11" name="display_urn:schemas-microsoft-com:office:office#Editor">
    <vt:lpwstr>System Account</vt:lpwstr>
  </property>
  <property fmtid="{D5CDD505-2E9C-101B-9397-08002B2CF9AE}" pid="12" name="xd_ProgID">
    <vt:lpwstr/>
  </property>
  <property fmtid="{D5CDD505-2E9C-101B-9397-08002B2CF9AE}" pid="13" name="xd_Signature">
    <vt:lpwstr/>
  </property>
</Properties>
</file>